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-5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6-5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media/image-8-7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7" Type="http://schemas.openxmlformats.org/officeDocument/2006/relationships/image" Target="../media/image-8-7.png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2610" y="2491740"/>
            <a:ext cx="4869180" cy="324612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864037" y="1385292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8384"/>
              </a:lnSpc>
              <a:buNone/>
            </a:pPr>
            <a:r>
              <a:rPr lang="en-US" sz="6707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Introduction to Python Data Types</a:t>
            </a:r>
            <a:endParaRPr lang="en-US" sz="6707" dirty="0"/>
          </a:p>
        </p:txBody>
      </p:sp>
      <p:sp>
        <p:nvSpPr>
          <p:cNvPr id="7" name="Text 2"/>
          <p:cNvSpPr/>
          <p:nvPr/>
        </p:nvSpPr>
        <p:spPr>
          <a:xfrm>
            <a:off x="864037" y="4949547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Python is a versatile language. It uses different data types to represent various kinds of data. Understanding these data types is crucial for writing effective Python code.</a:t>
            </a:r>
            <a:endParaRPr lang="en-US" sz="1944" dirty="0"/>
          </a:p>
        </p:txBody>
      </p:sp>
      <p:sp>
        <p:nvSpPr>
          <p:cNvPr id="8" name="Shape 3"/>
          <p:cNvSpPr/>
          <p:nvPr/>
        </p:nvSpPr>
        <p:spPr>
          <a:xfrm>
            <a:off x="864037" y="6430804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1657" y="6438424"/>
            <a:ext cx="379690" cy="37969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382316" y="6412349"/>
            <a:ext cx="2587704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402"/>
              </a:lnSpc>
              <a:buNone/>
            </a:pPr>
            <a:r>
              <a:rPr lang="en-US" sz="243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 Manjeet Singh</a:t>
            </a:r>
            <a:endParaRPr lang="en-US" sz="2430" dirty="0"/>
          </a:p>
        </p:txBody>
      </p:sp>
      <p:pic>
        <p:nvPicPr>
          <p:cNvPr id="11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6243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80912" y="3375541"/>
            <a:ext cx="10892909" cy="65603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66"/>
              </a:lnSpc>
              <a:buNone/>
            </a:pPr>
            <a:r>
              <a:rPr lang="en-US" sz="4133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Numeric Data Types (int, float, complex)</a:t>
            </a:r>
            <a:endParaRPr lang="en-US" sz="4133" dirty="0"/>
          </a:p>
        </p:txBody>
      </p:sp>
      <p:sp>
        <p:nvSpPr>
          <p:cNvPr id="6" name="Text 2"/>
          <p:cNvSpPr/>
          <p:nvPr/>
        </p:nvSpPr>
        <p:spPr>
          <a:xfrm>
            <a:off x="1580912" y="4346496"/>
            <a:ext cx="11468576" cy="671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45"/>
              </a:lnSpc>
              <a:buNone/>
            </a:pPr>
            <a:r>
              <a:rPr lang="en-US" sz="165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Numeric data types represent numbers. They include integers (int), which are whole numbers, floating-point numbers (float), which have decimal points, and complex numbers (complex), which have both real and imaginary components.</a:t>
            </a:r>
            <a:endParaRPr lang="en-US" sz="1653" dirty="0"/>
          </a:p>
        </p:txBody>
      </p:sp>
      <p:sp>
        <p:nvSpPr>
          <p:cNvPr id="7" name="Shape 3"/>
          <p:cNvSpPr/>
          <p:nvPr/>
        </p:nvSpPr>
        <p:spPr>
          <a:xfrm>
            <a:off x="1580912" y="5254109"/>
            <a:ext cx="3682960" cy="2224326"/>
          </a:xfrm>
          <a:prstGeom prst="roundRect">
            <a:avLst>
              <a:gd name="adj" fmla="val 424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798439" y="5471636"/>
            <a:ext cx="2624376" cy="328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3"/>
              </a:lnSpc>
              <a:buNone/>
            </a:pPr>
            <a:r>
              <a:rPr lang="en-US" sz="206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Integers</a:t>
            </a:r>
            <a:endParaRPr lang="en-US" sz="2066" dirty="0"/>
          </a:p>
        </p:txBody>
      </p:sp>
      <p:sp>
        <p:nvSpPr>
          <p:cNvPr id="9" name="Text 5"/>
          <p:cNvSpPr/>
          <p:nvPr/>
        </p:nvSpPr>
        <p:spPr>
          <a:xfrm>
            <a:off x="1798439" y="5925622"/>
            <a:ext cx="3247906" cy="671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45"/>
              </a:lnSpc>
              <a:buNone/>
            </a:pPr>
            <a:r>
              <a:rPr lang="en-US" sz="165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Integers are whole numbers. Example: 10, -5, 0.</a:t>
            </a:r>
            <a:endParaRPr lang="en-US" sz="1653" dirty="0"/>
          </a:p>
        </p:txBody>
      </p:sp>
      <p:sp>
        <p:nvSpPr>
          <p:cNvPr id="10" name="Shape 6"/>
          <p:cNvSpPr/>
          <p:nvPr/>
        </p:nvSpPr>
        <p:spPr>
          <a:xfrm>
            <a:off x="5473779" y="5254109"/>
            <a:ext cx="3682960" cy="2224326"/>
          </a:xfrm>
          <a:prstGeom prst="roundRect">
            <a:avLst>
              <a:gd name="adj" fmla="val 424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5691307" y="5471636"/>
            <a:ext cx="3247906" cy="6560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583"/>
              </a:lnSpc>
              <a:buNone/>
            </a:pPr>
            <a:r>
              <a:rPr lang="en-US" sz="206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Floating-Point Numbers</a:t>
            </a:r>
            <a:endParaRPr lang="en-US" sz="2066" dirty="0"/>
          </a:p>
        </p:txBody>
      </p:sp>
      <p:sp>
        <p:nvSpPr>
          <p:cNvPr id="12" name="Text 8"/>
          <p:cNvSpPr/>
          <p:nvPr/>
        </p:nvSpPr>
        <p:spPr>
          <a:xfrm>
            <a:off x="5691307" y="6253639"/>
            <a:ext cx="3247906" cy="10072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45"/>
              </a:lnSpc>
              <a:buNone/>
            </a:pPr>
            <a:r>
              <a:rPr lang="en-US" sz="165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Floating-point numbers have decimal points. Example: 3.14, -2.5, 1.0.</a:t>
            </a:r>
            <a:endParaRPr lang="en-US" sz="1653" dirty="0"/>
          </a:p>
        </p:txBody>
      </p:sp>
      <p:sp>
        <p:nvSpPr>
          <p:cNvPr id="13" name="Shape 9"/>
          <p:cNvSpPr/>
          <p:nvPr/>
        </p:nvSpPr>
        <p:spPr>
          <a:xfrm>
            <a:off x="9366647" y="5254109"/>
            <a:ext cx="3682960" cy="2224326"/>
          </a:xfrm>
          <a:prstGeom prst="roundRect">
            <a:avLst>
              <a:gd name="adj" fmla="val 4248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9584174" y="5471636"/>
            <a:ext cx="2624376" cy="328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83"/>
              </a:lnSpc>
              <a:buNone/>
            </a:pPr>
            <a:r>
              <a:rPr lang="en-US" sz="206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Complex Numbers</a:t>
            </a:r>
            <a:endParaRPr lang="en-US" sz="2066" dirty="0"/>
          </a:p>
        </p:txBody>
      </p:sp>
      <p:sp>
        <p:nvSpPr>
          <p:cNvPr id="15" name="Text 11"/>
          <p:cNvSpPr/>
          <p:nvPr/>
        </p:nvSpPr>
        <p:spPr>
          <a:xfrm>
            <a:off x="9584174" y="5925622"/>
            <a:ext cx="3247906" cy="10072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45"/>
              </a:lnSpc>
              <a:buNone/>
            </a:pPr>
            <a:r>
              <a:rPr lang="en-US" sz="1653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Complex numbers have real and imaginary components. Example: 2 + 3j, -1 - 4j.</a:t>
            </a:r>
            <a:endParaRPr lang="en-US" sz="1653" dirty="0"/>
          </a:p>
        </p:txBody>
      </p:sp>
      <p:pic>
        <p:nvPicPr>
          <p:cNvPr id="1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30861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4147304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Boolean Data Type</a:t>
            </a:r>
            <a:endParaRPr lang="en-US" sz="4860" dirty="0"/>
          </a:p>
        </p:txBody>
      </p:sp>
      <p:sp>
        <p:nvSpPr>
          <p:cNvPr id="6" name="Text 2"/>
          <p:cNvSpPr/>
          <p:nvPr/>
        </p:nvSpPr>
        <p:spPr>
          <a:xfrm>
            <a:off x="864037" y="5289113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Boolean data type represents truth values. It can have only two values: True or False.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864037" y="6239470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1059061" y="6331982"/>
            <a:ext cx="165259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91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916" dirty="0"/>
          </a:p>
        </p:txBody>
      </p:sp>
      <p:sp>
        <p:nvSpPr>
          <p:cNvPr id="9" name="Text 5"/>
          <p:cNvSpPr/>
          <p:nvPr/>
        </p:nvSpPr>
        <p:spPr>
          <a:xfrm>
            <a:off x="1666280" y="623947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True</a:t>
            </a:r>
            <a:endParaRPr lang="en-US" sz="2430" dirty="0"/>
          </a:p>
        </p:txBody>
      </p:sp>
      <p:sp>
        <p:nvSpPr>
          <p:cNvPr id="10" name="Text 6"/>
          <p:cNvSpPr/>
          <p:nvPr/>
        </p:nvSpPr>
        <p:spPr>
          <a:xfrm>
            <a:off x="1666280" y="6773347"/>
            <a:ext cx="552557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Represents a true value. Example: 1 &gt; 0 is True.</a:t>
            </a:r>
            <a:endParaRPr lang="en-US" sz="1944" dirty="0"/>
          </a:p>
        </p:txBody>
      </p:sp>
      <p:sp>
        <p:nvSpPr>
          <p:cNvPr id="11" name="Shape 7"/>
          <p:cNvSpPr/>
          <p:nvPr/>
        </p:nvSpPr>
        <p:spPr>
          <a:xfrm>
            <a:off x="7438668" y="6239470"/>
            <a:ext cx="555427" cy="555427"/>
          </a:xfrm>
          <a:prstGeom prst="roundRect">
            <a:avLst>
              <a:gd name="adj" fmla="val 20003"/>
            </a:avLst>
          </a:prstGeom>
          <a:solidFill>
            <a:srgbClr val="F7EDD4"/>
          </a:solidFill>
          <a:ln w="15240">
            <a:solidFill>
              <a:srgbClr val="DDD3BA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602260" y="6331982"/>
            <a:ext cx="228124" cy="3702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916"/>
              </a:lnSpc>
              <a:buNone/>
            </a:pPr>
            <a:r>
              <a:rPr lang="en-US" sz="291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916" dirty="0"/>
          </a:p>
        </p:txBody>
      </p:sp>
      <p:sp>
        <p:nvSpPr>
          <p:cNvPr id="13" name="Text 9"/>
          <p:cNvSpPr/>
          <p:nvPr/>
        </p:nvSpPr>
        <p:spPr>
          <a:xfrm>
            <a:off x="8240911" y="6239470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False</a:t>
            </a:r>
            <a:endParaRPr lang="en-US" sz="2430" dirty="0"/>
          </a:p>
        </p:txBody>
      </p:sp>
      <p:sp>
        <p:nvSpPr>
          <p:cNvPr id="14" name="Text 10"/>
          <p:cNvSpPr/>
          <p:nvPr/>
        </p:nvSpPr>
        <p:spPr>
          <a:xfrm>
            <a:off x="8240911" y="6773347"/>
            <a:ext cx="5525572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Represents a false value. Example: 1 &lt; 0 is False.</a:t>
            </a:r>
            <a:endParaRPr lang="en-US" sz="1944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2199918"/>
            <a:ext cx="6172200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String Data Type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465195"/>
            <a:ext cx="12902327" cy="7900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string data type represents sequences of characters. Strings are enclosed in single quotes, double quotes, or triple quotes.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864037" y="47797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Single Quotes</a:t>
            </a:r>
            <a:endParaRPr lang="en-US" sz="2430" dirty="0"/>
          </a:p>
        </p:txBody>
      </p:sp>
      <p:sp>
        <p:nvSpPr>
          <p:cNvPr id="7" name="Text 4"/>
          <p:cNvSpPr/>
          <p:nvPr/>
        </p:nvSpPr>
        <p:spPr>
          <a:xfrm>
            <a:off x="864037" y="5412343"/>
            <a:ext cx="3898821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'Hello World'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5372695" y="47797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Double Quotes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5372695" y="5412343"/>
            <a:ext cx="3898821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"Hello World"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9881354" y="4779764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Triple Quotes</a:t>
            </a: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9881354" y="5412343"/>
            <a:ext cx="3898821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"""Hello World"""</a:t>
            </a:r>
            <a:endParaRPr lang="en-US" sz="1944" dirty="0"/>
          </a:p>
        </p:txBody>
      </p:sp>
      <p:pic>
        <p:nvPicPr>
          <p:cNvPr id="1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719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2043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498646" y="2689265"/>
            <a:ext cx="4408646" cy="5510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4339"/>
              </a:lnSpc>
              <a:buNone/>
            </a:pPr>
            <a:r>
              <a:rPr lang="en-US" sz="3471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List Data Type</a:t>
            </a:r>
            <a:endParaRPr lang="en-US" sz="3471" dirty="0"/>
          </a:p>
        </p:txBody>
      </p:sp>
      <p:sp>
        <p:nvSpPr>
          <p:cNvPr id="6" name="Text 2"/>
          <p:cNvSpPr/>
          <p:nvPr/>
        </p:nvSpPr>
        <p:spPr>
          <a:xfrm>
            <a:off x="2498646" y="3504724"/>
            <a:ext cx="9632990" cy="564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22"/>
              </a:lnSpc>
              <a:buNone/>
            </a:pPr>
            <a:r>
              <a:rPr lang="en-US" sz="1389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list data type represents ordered sequences of items. List items can be of any data type and can be accessed using their index.</a:t>
            </a:r>
            <a:endParaRPr lang="en-US" sz="1389" dirty="0"/>
          </a:p>
        </p:txBody>
      </p:sp>
      <p:sp>
        <p:nvSpPr>
          <p:cNvPr id="7" name="Shape 3"/>
          <p:cNvSpPr/>
          <p:nvPr/>
        </p:nvSpPr>
        <p:spPr>
          <a:xfrm>
            <a:off x="2498646" y="6005989"/>
            <a:ext cx="9632990" cy="35243"/>
          </a:xfrm>
          <a:prstGeom prst="roundRect">
            <a:avLst>
              <a:gd name="adj" fmla="val 225171"/>
            </a:avLst>
          </a:prstGeom>
          <a:solidFill>
            <a:srgbClr val="DDD3BA"/>
          </a:solidFill>
          <a:ln/>
        </p:spPr>
      </p:sp>
      <p:sp>
        <p:nvSpPr>
          <p:cNvPr id="8" name="Shape 4"/>
          <p:cNvSpPr/>
          <p:nvPr/>
        </p:nvSpPr>
        <p:spPr>
          <a:xfrm>
            <a:off x="4845129" y="5388769"/>
            <a:ext cx="35243" cy="617220"/>
          </a:xfrm>
          <a:prstGeom prst="roundRect">
            <a:avLst>
              <a:gd name="adj" fmla="val 225171"/>
            </a:avLst>
          </a:prstGeom>
          <a:solidFill>
            <a:srgbClr val="DDD3BA"/>
          </a:solidFill>
          <a:ln/>
        </p:spPr>
      </p:sp>
      <p:sp>
        <p:nvSpPr>
          <p:cNvPr id="9" name="Shape 5"/>
          <p:cNvSpPr/>
          <p:nvPr/>
        </p:nvSpPr>
        <p:spPr>
          <a:xfrm>
            <a:off x="4664393" y="5807631"/>
            <a:ext cx="396716" cy="396716"/>
          </a:xfrm>
          <a:prstGeom prst="roundRect">
            <a:avLst>
              <a:gd name="adj" fmla="val 2000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4803696" y="5873710"/>
            <a:ext cx="117991" cy="2645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83"/>
              </a:lnSpc>
              <a:buNone/>
            </a:pPr>
            <a:r>
              <a:rPr lang="en-US" sz="208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083" dirty="0"/>
          </a:p>
        </p:txBody>
      </p:sp>
      <p:sp>
        <p:nvSpPr>
          <p:cNvPr id="11" name="Text 7"/>
          <p:cNvSpPr/>
          <p:nvPr/>
        </p:nvSpPr>
        <p:spPr>
          <a:xfrm>
            <a:off x="3760589" y="4267200"/>
            <a:ext cx="2204323" cy="2753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70"/>
              </a:lnSpc>
              <a:buNone/>
            </a:pPr>
            <a:r>
              <a:rPr lang="en-US" sz="173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Creating a List</a:t>
            </a:r>
            <a:endParaRPr lang="en-US" sz="1736" dirty="0"/>
          </a:p>
        </p:txBody>
      </p:sp>
      <p:sp>
        <p:nvSpPr>
          <p:cNvPr id="12" name="Text 8"/>
          <p:cNvSpPr/>
          <p:nvPr/>
        </p:nvSpPr>
        <p:spPr>
          <a:xfrm>
            <a:off x="2674977" y="4648319"/>
            <a:ext cx="4375666" cy="564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222"/>
              </a:lnSpc>
              <a:buNone/>
            </a:pPr>
            <a:r>
              <a:rPr lang="en-US" sz="1389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Lists are created using square brackets and separated by commas.</a:t>
            </a:r>
            <a:endParaRPr lang="en-US" sz="1389" dirty="0"/>
          </a:p>
        </p:txBody>
      </p:sp>
      <p:sp>
        <p:nvSpPr>
          <p:cNvPr id="13" name="Shape 9"/>
          <p:cNvSpPr/>
          <p:nvPr/>
        </p:nvSpPr>
        <p:spPr>
          <a:xfrm>
            <a:off x="7297460" y="6005989"/>
            <a:ext cx="35243" cy="617220"/>
          </a:xfrm>
          <a:prstGeom prst="roundRect">
            <a:avLst>
              <a:gd name="adj" fmla="val 225171"/>
            </a:avLst>
          </a:prstGeom>
          <a:solidFill>
            <a:srgbClr val="DDD3BA"/>
          </a:solidFill>
          <a:ln/>
        </p:spPr>
      </p:sp>
      <p:sp>
        <p:nvSpPr>
          <p:cNvPr id="14" name="Shape 10"/>
          <p:cNvSpPr/>
          <p:nvPr/>
        </p:nvSpPr>
        <p:spPr>
          <a:xfrm>
            <a:off x="7116723" y="5807631"/>
            <a:ext cx="396716" cy="396716"/>
          </a:xfrm>
          <a:prstGeom prst="roundRect">
            <a:avLst>
              <a:gd name="adj" fmla="val 2000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233523" y="5873710"/>
            <a:ext cx="162997" cy="2645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83"/>
              </a:lnSpc>
              <a:buNone/>
            </a:pPr>
            <a:r>
              <a:rPr lang="en-US" sz="208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083" dirty="0"/>
          </a:p>
        </p:txBody>
      </p:sp>
      <p:sp>
        <p:nvSpPr>
          <p:cNvPr id="16" name="Text 12"/>
          <p:cNvSpPr/>
          <p:nvPr/>
        </p:nvSpPr>
        <p:spPr>
          <a:xfrm>
            <a:off x="6212919" y="6799540"/>
            <a:ext cx="2204323" cy="2753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70"/>
              </a:lnSpc>
              <a:buNone/>
            </a:pPr>
            <a:r>
              <a:rPr lang="en-US" sz="173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Accessing Elements</a:t>
            </a:r>
            <a:endParaRPr lang="en-US" sz="1736" dirty="0"/>
          </a:p>
        </p:txBody>
      </p:sp>
      <p:sp>
        <p:nvSpPr>
          <p:cNvPr id="17" name="Text 13"/>
          <p:cNvSpPr/>
          <p:nvPr/>
        </p:nvSpPr>
        <p:spPr>
          <a:xfrm>
            <a:off x="5127307" y="7180659"/>
            <a:ext cx="4375666" cy="564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222"/>
              </a:lnSpc>
              <a:buNone/>
            </a:pPr>
            <a:r>
              <a:rPr lang="en-US" sz="1389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Elements can be accessed using their index, starting from 0.</a:t>
            </a:r>
            <a:endParaRPr lang="en-US" sz="1389" dirty="0"/>
          </a:p>
        </p:txBody>
      </p:sp>
      <p:sp>
        <p:nvSpPr>
          <p:cNvPr id="18" name="Shape 14"/>
          <p:cNvSpPr/>
          <p:nvPr/>
        </p:nvSpPr>
        <p:spPr>
          <a:xfrm>
            <a:off x="9749790" y="5388769"/>
            <a:ext cx="35243" cy="617220"/>
          </a:xfrm>
          <a:prstGeom prst="roundRect">
            <a:avLst>
              <a:gd name="adj" fmla="val 225171"/>
            </a:avLst>
          </a:prstGeom>
          <a:solidFill>
            <a:srgbClr val="DDD3BA"/>
          </a:solidFill>
          <a:ln/>
        </p:spPr>
      </p:sp>
      <p:sp>
        <p:nvSpPr>
          <p:cNvPr id="19" name="Shape 15"/>
          <p:cNvSpPr/>
          <p:nvPr/>
        </p:nvSpPr>
        <p:spPr>
          <a:xfrm>
            <a:off x="9569053" y="5807631"/>
            <a:ext cx="396716" cy="396716"/>
          </a:xfrm>
          <a:prstGeom prst="roundRect">
            <a:avLst>
              <a:gd name="adj" fmla="val 20003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9685853" y="5873710"/>
            <a:ext cx="162997" cy="26455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83"/>
              </a:lnSpc>
              <a:buNone/>
            </a:pPr>
            <a:r>
              <a:rPr lang="en-US" sz="2083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083" dirty="0"/>
          </a:p>
        </p:txBody>
      </p:sp>
      <p:sp>
        <p:nvSpPr>
          <p:cNvPr id="21" name="Text 17"/>
          <p:cNvSpPr/>
          <p:nvPr/>
        </p:nvSpPr>
        <p:spPr>
          <a:xfrm>
            <a:off x="8613219" y="4267200"/>
            <a:ext cx="2308503" cy="2753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70"/>
              </a:lnSpc>
              <a:buNone/>
            </a:pPr>
            <a:r>
              <a:rPr lang="en-US" sz="173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Modifying Elements</a:t>
            </a:r>
            <a:endParaRPr lang="en-US" sz="1736" dirty="0"/>
          </a:p>
        </p:txBody>
      </p:sp>
      <p:sp>
        <p:nvSpPr>
          <p:cNvPr id="22" name="Text 18"/>
          <p:cNvSpPr/>
          <p:nvPr/>
        </p:nvSpPr>
        <p:spPr>
          <a:xfrm>
            <a:off x="7579638" y="4648319"/>
            <a:ext cx="4375666" cy="5641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222"/>
              </a:lnSpc>
              <a:buNone/>
            </a:pPr>
            <a:r>
              <a:rPr lang="en-US" sz="1389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Elements can be modified by assigning new values to their index.</a:t>
            </a:r>
            <a:endParaRPr lang="en-US" sz="1389" dirty="0"/>
          </a:p>
        </p:txBody>
      </p:sp>
      <p:pic>
        <p:nvPicPr>
          <p:cNvPr id="23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7635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276588" y="3372922"/>
            <a:ext cx="5527238" cy="69080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40"/>
              </a:lnSpc>
              <a:buNone/>
            </a:pPr>
            <a:r>
              <a:rPr lang="en-US" sz="4352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Tuple Data Type</a:t>
            </a:r>
            <a:endParaRPr lang="en-US" sz="4352" dirty="0"/>
          </a:p>
        </p:txBody>
      </p:sp>
      <p:sp>
        <p:nvSpPr>
          <p:cNvPr id="6" name="Text 2"/>
          <p:cNvSpPr/>
          <p:nvPr/>
        </p:nvSpPr>
        <p:spPr>
          <a:xfrm>
            <a:off x="1276588" y="4395311"/>
            <a:ext cx="12077224" cy="3537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Tuples are similar to lists but are immutable, meaning their elements cannot be modified after creation.</a:t>
            </a:r>
            <a:endParaRPr lang="en-US" sz="1741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588" y="4997768"/>
            <a:ext cx="6038612" cy="88427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497568" y="6213634"/>
            <a:ext cx="2763560" cy="345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20"/>
              </a:lnSpc>
              <a:buNone/>
            </a:pPr>
            <a:r>
              <a:rPr lang="en-US" sz="217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Creation</a:t>
            </a:r>
            <a:endParaRPr lang="en-US" sz="2176" dirty="0"/>
          </a:p>
        </p:txBody>
      </p:sp>
      <p:sp>
        <p:nvSpPr>
          <p:cNvPr id="9" name="Text 4"/>
          <p:cNvSpPr/>
          <p:nvPr/>
        </p:nvSpPr>
        <p:spPr>
          <a:xfrm>
            <a:off x="1497568" y="6691670"/>
            <a:ext cx="5596652" cy="707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Tuples are created using parentheses and separated by commas.</a:t>
            </a:r>
            <a:endParaRPr lang="en-US" sz="1741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997768"/>
            <a:ext cx="6038612" cy="88427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36180" y="6213634"/>
            <a:ext cx="2763679" cy="34540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20"/>
              </a:lnSpc>
              <a:buNone/>
            </a:pPr>
            <a:r>
              <a:rPr lang="en-US" sz="217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Accessing Elements</a:t>
            </a:r>
            <a:endParaRPr lang="en-US" sz="2176" dirty="0"/>
          </a:p>
        </p:txBody>
      </p:sp>
      <p:sp>
        <p:nvSpPr>
          <p:cNvPr id="12" name="Text 6"/>
          <p:cNvSpPr/>
          <p:nvPr/>
        </p:nvSpPr>
        <p:spPr>
          <a:xfrm>
            <a:off x="7536180" y="6691670"/>
            <a:ext cx="5596652" cy="7074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5"/>
              </a:lnSpc>
              <a:buNone/>
            </a:pPr>
            <a:r>
              <a:rPr lang="en-US" sz="174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Elements can be accessed using their index, starting from 0.</a:t>
            </a:r>
            <a:endParaRPr lang="en-US" sz="1741" dirty="0"/>
          </a:p>
        </p:txBody>
      </p:sp>
      <p:pic>
        <p:nvPicPr>
          <p:cNvPr id="13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67057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479828" y="3260288"/>
            <a:ext cx="5864900" cy="6675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57"/>
              </a:lnSpc>
              <a:buNone/>
            </a:pPr>
            <a:r>
              <a:rPr lang="en-US" sz="4206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Dictionary Data Type</a:t>
            </a:r>
            <a:endParaRPr lang="en-US" sz="4206" dirty="0"/>
          </a:p>
        </p:txBody>
      </p:sp>
      <p:sp>
        <p:nvSpPr>
          <p:cNvPr id="6" name="Text 2"/>
          <p:cNvSpPr/>
          <p:nvPr/>
        </p:nvSpPr>
        <p:spPr>
          <a:xfrm>
            <a:off x="1479828" y="4248269"/>
            <a:ext cx="11670744" cy="6834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dictionary data type represents unordered collections of key-value pairs. Keys are unique and immutable, while values can be of any data type.</a:t>
            </a:r>
            <a:endParaRPr lang="en-US" sz="1682" dirty="0"/>
          </a:p>
        </p:txBody>
      </p:sp>
      <p:sp>
        <p:nvSpPr>
          <p:cNvPr id="7" name="Shape 3"/>
          <p:cNvSpPr/>
          <p:nvPr/>
        </p:nvSpPr>
        <p:spPr>
          <a:xfrm>
            <a:off x="1479828" y="5171956"/>
            <a:ext cx="11670744" cy="2467928"/>
          </a:xfrm>
          <a:prstGeom prst="roundRect">
            <a:avLst>
              <a:gd name="adj" fmla="val 3896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1487448" y="5179576"/>
            <a:ext cx="11655504" cy="61317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1701046" y="5315307"/>
            <a:ext cx="5396746" cy="3417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Key</a:t>
            </a:r>
            <a:endParaRPr lang="en-US" sz="1682" dirty="0"/>
          </a:p>
        </p:txBody>
      </p:sp>
      <p:sp>
        <p:nvSpPr>
          <p:cNvPr id="10" name="Text 6"/>
          <p:cNvSpPr/>
          <p:nvPr/>
        </p:nvSpPr>
        <p:spPr>
          <a:xfrm>
            <a:off x="7532608" y="5315307"/>
            <a:ext cx="5396746" cy="3417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Value</a:t>
            </a:r>
            <a:endParaRPr lang="en-US" sz="1682" dirty="0"/>
          </a:p>
        </p:txBody>
      </p:sp>
      <p:sp>
        <p:nvSpPr>
          <p:cNvPr id="11" name="Shape 7"/>
          <p:cNvSpPr/>
          <p:nvPr/>
        </p:nvSpPr>
        <p:spPr>
          <a:xfrm>
            <a:off x="1487448" y="5792748"/>
            <a:ext cx="11655504" cy="61317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1701046" y="5928479"/>
            <a:ext cx="5396746" cy="3417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"name"</a:t>
            </a:r>
            <a:endParaRPr lang="en-US" sz="1682" dirty="0"/>
          </a:p>
        </p:txBody>
      </p:sp>
      <p:sp>
        <p:nvSpPr>
          <p:cNvPr id="13" name="Text 9"/>
          <p:cNvSpPr/>
          <p:nvPr/>
        </p:nvSpPr>
        <p:spPr>
          <a:xfrm>
            <a:off x="7532608" y="5928479"/>
            <a:ext cx="5396746" cy="3417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"John"</a:t>
            </a:r>
            <a:endParaRPr lang="en-US" sz="1682" dirty="0"/>
          </a:p>
        </p:txBody>
      </p:sp>
      <p:sp>
        <p:nvSpPr>
          <p:cNvPr id="14" name="Shape 10"/>
          <p:cNvSpPr/>
          <p:nvPr/>
        </p:nvSpPr>
        <p:spPr>
          <a:xfrm>
            <a:off x="1487448" y="6405920"/>
            <a:ext cx="11655504" cy="61317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1701046" y="6541651"/>
            <a:ext cx="5396746" cy="3417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"age"</a:t>
            </a:r>
            <a:endParaRPr lang="en-US" sz="1682" dirty="0"/>
          </a:p>
        </p:txBody>
      </p:sp>
      <p:sp>
        <p:nvSpPr>
          <p:cNvPr id="16" name="Text 12"/>
          <p:cNvSpPr/>
          <p:nvPr/>
        </p:nvSpPr>
        <p:spPr>
          <a:xfrm>
            <a:off x="7532608" y="6541651"/>
            <a:ext cx="5396746" cy="3417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30</a:t>
            </a:r>
            <a:endParaRPr lang="en-US" sz="1682" dirty="0"/>
          </a:p>
        </p:txBody>
      </p:sp>
      <p:sp>
        <p:nvSpPr>
          <p:cNvPr id="17" name="Shape 13"/>
          <p:cNvSpPr/>
          <p:nvPr/>
        </p:nvSpPr>
        <p:spPr>
          <a:xfrm>
            <a:off x="1487448" y="7019092"/>
            <a:ext cx="11655504" cy="61317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1701046" y="7154823"/>
            <a:ext cx="5396746" cy="3417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"city"</a:t>
            </a:r>
            <a:endParaRPr lang="en-US" sz="1682" dirty="0"/>
          </a:p>
        </p:txBody>
      </p:sp>
      <p:sp>
        <p:nvSpPr>
          <p:cNvPr id="19" name="Text 15"/>
          <p:cNvSpPr/>
          <p:nvPr/>
        </p:nvSpPr>
        <p:spPr>
          <a:xfrm>
            <a:off x="7532608" y="7154823"/>
            <a:ext cx="5396746" cy="3417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92"/>
              </a:lnSpc>
              <a:buNone/>
            </a:pPr>
            <a:r>
              <a:rPr lang="en-US" sz="1682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"New York"</a:t>
            </a:r>
            <a:endParaRPr lang="en-US" sz="1682" dirty="0"/>
          </a:p>
        </p:txBody>
      </p:sp>
      <p:pic>
        <p:nvPicPr>
          <p:cNvPr id="2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263675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53647" y="3216950"/>
            <a:ext cx="5273635" cy="6591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191"/>
              </a:lnSpc>
              <a:buNone/>
            </a:pPr>
            <a:r>
              <a:rPr lang="en-US" sz="4153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Set Data Type</a:t>
            </a:r>
            <a:endParaRPr lang="en-US" sz="4153" dirty="0"/>
          </a:p>
        </p:txBody>
      </p:sp>
      <p:sp>
        <p:nvSpPr>
          <p:cNvPr id="6" name="Text 2"/>
          <p:cNvSpPr/>
          <p:nvPr/>
        </p:nvSpPr>
        <p:spPr>
          <a:xfrm>
            <a:off x="1553647" y="4192429"/>
            <a:ext cx="11522988" cy="6750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set data type represents unordered collections of unique items. Sets are mutable and support operations like union, intersection, and difference.</a:t>
            </a:r>
            <a:endParaRPr lang="en-US" sz="1661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3647" y="5104805"/>
            <a:ext cx="527328" cy="52732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53647" y="5842992"/>
            <a:ext cx="2636758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5"/>
              </a:lnSpc>
              <a:buNone/>
            </a:pPr>
            <a:r>
              <a:rPr lang="en-US" sz="207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Adding Elements</a:t>
            </a:r>
            <a:endParaRPr lang="en-US" sz="2076" dirty="0"/>
          </a:p>
        </p:txBody>
      </p:sp>
      <p:sp>
        <p:nvSpPr>
          <p:cNvPr id="9" name="Text 4"/>
          <p:cNvSpPr/>
          <p:nvPr/>
        </p:nvSpPr>
        <p:spPr>
          <a:xfrm>
            <a:off x="1553647" y="6299121"/>
            <a:ext cx="2643426" cy="67508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Elements can be added using the add() method.</a:t>
            </a:r>
            <a:endParaRPr lang="en-US" sz="1661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3421" y="5104805"/>
            <a:ext cx="527328" cy="52732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4513421" y="5842992"/>
            <a:ext cx="2643545" cy="6591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595"/>
              </a:lnSpc>
              <a:buNone/>
            </a:pPr>
            <a:r>
              <a:rPr lang="en-US" sz="207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Removing Elements</a:t>
            </a:r>
            <a:endParaRPr lang="en-US" sz="2076" dirty="0"/>
          </a:p>
        </p:txBody>
      </p:sp>
      <p:sp>
        <p:nvSpPr>
          <p:cNvPr id="12" name="Text 6"/>
          <p:cNvSpPr/>
          <p:nvPr/>
        </p:nvSpPr>
        <p:spPr>
          <a:xfrm>
            <a:off x="4513421" y="6628686"/>
            <a:ext cx="2643545" cy="1012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Elements can be removed using the remove() method.</a:t>
            </a:r>
            <a:endParaRPr lang="en-US" sz="1661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73315" y="5104805"/>
            <a:ext cx="527328" cy="52732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73315" y="5842992"/>
            <a:ext cx="2636758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5"/>
              </a:lnSpc>
              <a:buNone/>
            </a:pPr>
            <a:r>
              <a:rPr lang="en-US" sz="207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Union</a:t>
            </a:r>
            <a:endParaRPr lang="en-US" sz="2076" dirty="0"/>
          </a:p>
        </p:txBody>
      </p:sp>
      <p:sp>
        <p:nvSpPr>
          <p:cNvPr id="15" name="Text 8"/>
          <p:cNvSpPr/>
          <p:nvPr/>
        </p:nvSpPr>
        <p:spPr>
          <a:xfrm>
            <a:off x="7473315" y="6299121"/>
            <a:ext cx="2643426" cy="10126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union of two sets contains all elements from both sets.</a:t>
            </a:r>
            <a:endParaRPr lang="en-US" sz="1661" dirty="0"/>
          </a:p>
        </p:txBody>
      </p:sp>
      <p:pic>
        <p:nvPicPr>
          <p:cNvPr id="16" name="Image 5" descr="preencoded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33090" y="5104805"/>
            <a:ext cx="527328" cy="527328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10433090" y="5842992"/>
            <a:ext cx="2636758" cy="32956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95"/>
              </a:lnSpc>
              <a:buNone/>
            </a:pPr>
            <a:r>
              <a:rPr lang="en-US" sz="2076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Intersection</a:t>
            </a:r>
            <a:endParaRPr lang="en-US" sz="2076" dirty="0"/>
          </a:p>
        </p:txBody>
      </p:sp>
      <p:sp>
        <p:nvSpPr>
          <p:cNvPr id="18" name="Text 10"/>
          <p:cNvSpPr/>
          <p:nvPr/>
        </p:nvSpPr>
        <p:spPr>
          <a:xfrm>
            <a:off x="10433090" y="6299121"/>
            <a:ext cx="2643545" cy="135016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58"/>
              </a:lnSpc>
              <a:buNone/>
            </a:pPr>
            <a:r>
              <a:rPr lang="en-US" sz="166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intersection of two sets contains only elements that are common to both sets.</a:t>
            </a:r>
            <a:endParaRPr lang="en-US" sz="1661" dirty="0"/>
          </a:p>
        </p:txBody>
      </p:sp>
      <p:pic>
        <p:nvPicPr>
          <p:cNvPr id="19" name="Image 6" descr="preencoded.png">
            <a:hlinkClick r:id="rId8" tooltip="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2024-07-12T03:37:32Z</dcterms:created>
  <dcterms:modified xsi:type="dcterms:W3CDTF">2024-07-12T03:37:32Z</dcterms:modified>
</cp:coreProperties>
</file>